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2" r:id="rId5"/>
    <p:sldId id="269" r:id="rId6"/>
    <p:sldId id="268" r:id="rId7"/>
    <p:sldId id="270" r:id="rId8"/>
    <p:sldId id="271" r:id="rId9"/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727B6-EF63-42F7-86B3-BC480382BDAB}" v="6" dt="2021-02-25T18:46:13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F2006-C67E-4E67-943A-9FD2911599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Online-les week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3F55E1-65C3-420E-818A-173B22AC05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Afstudeerproject &amp; slechtnieuwsgesprek</a:t>
            </a:r>
          </a:p>
        </p:txBody>
      </p:sp>
    </p:spTree>
    <p:extLst>
      <p:ext uri="{BB962C8B-B14F-4D97-AF65-F5344CB8AC3E}">
        <p14:creationId xmlns:p14="http://schemas.microsoft.com/office/powerpoint/2010/main" val="452499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C98B7A-86CE-4594-BC69-86D75B77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Aandachtspunten</a:t>
            </a:r>
            <a:br>
              <a:rPr lang="nl-NL" sz="3600" dirty="0"/>
            </a:br>
            <a:r>
              <a:rPr lang="nl-NL" sz="3600" dirty="0"/>
              <a:t>de </a:t>
            </a:r>
            <a:r>
              <a:rPr lang="nl-NL" sz="3600" i="1" dirty="0" err="1"/>
              <a:t>don’ts</a:t>
            </a:r>
            <a:r>
              <a:rPr lang="nl-NL" sz="3600" i="1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309CD2-18DF-4FD9-9921-F8D56DD9A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ea typeface="+mn-lt"/>
                <a:cs typeface="+mn-lt"/>
              </a:rPr>
              <a:t>Uitstellen/ er om heen draaien.</a:t>
            </a:r>
            <a:endParaRPr lang="nl-NL" dirty="0"/>
          </a:p>
          <a:p>
            <a:r>
              <a:rPr lang="nl-NL" dirty="0">
                <a:ea typeface="+mn-lt"/>
                <a:cs typeface="+mn-lt"/>
              </a:rPr>
              <a:t>Schriftelijk mededelen.</a:t>
            </a:r>
            <a:endParaRPr lang="nl-NL" dirty="0"/>
          </a:p>
          <a:p>
            <a:r>
              <a:rPr lang="nl-NL" dirty="0">
                <a:ea typeface="+mn-lt"/>
                <a:cs typeface="+mn-lt"/>
              </a:rPr>
              <a:t>Minder erg maken dan het is (bagatelliseren). </a:t>
            </a:r>
            <a:endParaRPr lang="nl-NL" dirty="0"/>
          </a:p>
          <a:p>
            <a:r>
              <a:rPr lang="nl-NL" dirty="0">
                <a:ea typeface="+mn-lt"/>
                <a:cs typeface="+mn-lt"/>
              </a:rPr>
              <a:t>De ontvanger vragen wat hij/zij zelf denkt wat er aan de hand is.</a:t>
            </a:r>
            <a:endParaRPr lang="nl-NL" dirty="0"/>
          </a:p>
          <a:p>
            <a:r>
              <a:rPr lang="nl-NL" dirty="0">
                <a:ea typeface="+mn-lt"/>
                <a:cs typeface="+mn-lt"/>
              </a:rPr>
              <a:t>Geen ruimte geven om stoom af te blazen, gelijk door praten.</a:t>
            </a:r>
            <a:endParaRPr lang="nl-NL" dirty="0"/>
          </a:p>
          <a:p>
            <a:r>
              <a:rPr lang="nl-NL" dirty="0">
                <a:ea typeface="+mn-lt"/>
                <a:cs typeface="+mn-lt"/>
              </a:rPr>
              <a:t>Jezelf verdedigen (“Ik heb het ook niet bedacht…”)</a:t>
            </a:r>
            <a:endParaRPr lang="nl-NL" dirty="0"/>
          </a:p>
          <a:p>
            <a:endParaRPr lang="nl-NL" sz="4000" spc="-150" dirty="0">
              <a:solidFill>
                <a:srgbClr val="FFFE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4750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41EE5-6B60-40CB-8EE2-4A18F5D1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Aandachtspunten</a:t>
            </a:r>
            <a:br>
              <a:rPr lang="nl-NL" sz="3600" dirty="0"/>
            </a:br>
            <a:r>
              <a:rPr lang="nl-NL" sz="3600" dirty="0"/>
              <a:t>de </a:t>
            </a:r>
            <a:r>
              <a:rPr lang="nl-NL" sz="3600" i="1" dirty="0"/>
              <a:t>do’s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2BB4B3-5A2C-4079-9C5B-1A1749F4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Stap 1:</a:t>
            </a:r>
            <a:r>
              <a:rPr lang="nl-NL" dirty="0"/>
              <a:t> Goed voorbereiden.</a:t>
            </a:r>
          </a:p>
          <a:p>
            <a:r>
              <a:rPr lang="nl-NL" b="1" dirty="0">
                <a:ea typeface="+mn-lt"/>
                <a:cs typeface="+mn-lt"/>
              </a:rPr>
              <a:t>Stap 2:</a:t>
            </a:r>
            <a:r>
              <a:rPr lang="nl-NL" dirty="0">
                <a:ea typeface="+mn-lt"/>
                <a:cs typeface="+mn-lt"/>
              </a:rPr>
              <a:t> Breng het slechte nieuws zo snel en duidelijk mogelijk.</a:t>
            </a:r>
          </a:p>
          <a:p>
            <a:r>
              <a:rPr lang="nl-NL" b="1" dirty="0">
                <a:ea typeface="+mn-lt"/>
                <a:cs typeface="+mn-lt"/>
              </a:rPr>
              <a:t>Stap 3:</a:t>
            </a:r>
            <a:r>
              <a:rPr lang="nl-NL" dirty="0">
                <a:ea typeface="+mn-lt"/>
                <a:cs typeface="+mn-lt"/>
              </a:rPr>
              <a:t> Geef de ontvanger ruimte om te reageren.</a:t>
            </a:r>
            <a:endParaRPr lang="nl-NL" dirty="0"/>
          </a:p>
          <a:p>
            <a:r>
              <a:rPr lang="nl-NL" b="1" dirty="0">
                <a:ea typeface="+mn-lt"/>
                <a:cs typeface="+mn-lt"/>
              </a:rPr>
              <a:t>Stap 4:</a:t>
            </a:r>
            <a:r>
              <a:rPr lang="nl-NL" dirty="0">
                <a:ea typeface="+mn-lt"/>
                <a:cs typeface="+mn-lt"/>
              </a:rPr>
              <a:t> Rond het gesprek netjes af. 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314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E0D1B-C626-420A-A942-61E160B8D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1: goed voorbereiden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2917E8-C4D9-4C36-BDF8-EB2A252D8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Oefen het gesprek, schrijf op wat je wilt zeggen.</a:t>
            </a:r>
          </a:p>
          <a:p>
            <a:r>
              <a:rPr lang="nl-NL" dirty="0"/>
              <a:t>Wat zijn de argumenten en feiten van de boodschap, zorg dat je op de hoogte bent, welke vragen zou de ontvanger kunnen hebben?</a:t>
            </a:r>
          </a:p>
          <a:p>
            <a:r>
              <a:rPr lang="nl-NL" dirty="0"/>
              <a:t>Houdt rekening met verschillende manieren van reageren bij de ontvanger, wees hierop voorbereid (Agressie, verdediging, ontkenning, berusting)</a:t>
            </a:r>
          </a:p>
          <a:p>
            <a:r>
              <a:rPr lang="nl-NL" dirty="0"/>
              <a:t>Bedenk waar en wanneer je het gesprek gaat voeren, zorg voor een ruimte waar jullie niet gestoord worden. </a:t>
            </a:r>
          </a:p>
        </p:txBody>
      </p:sp>
    </p:spTree>
    <p:extLst>
      <p:ext uri="{BB962C8B-B14F-4D97-AF65-F5344CB8AC3E}">
        <p14:creationId xmlns:p14="http://schemas.microsoft.com/office/powerpoint/2010/main" val="1618330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FA9B-7A65-4223-BE5E-DA658E385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Snel en duidelijk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5B38C-460B-48DD-9969-F2B98C968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het gesprek niet onnodig lang inweiden, maar val met de deur in huis: “Ik ben bang dat ik slechtnieuws voor je heb….” of “ik heb een vervelende mededeling…”</a:t>
            </a:r>
          </a:p>
          <a:p>
            <a:r>
              <a:rPr lang="nl-NL" dirty="0"/>
              <a:t>Wees kort en duidelijk en gebruik geen moeilijke woorden. </a:t>
            </a:r>
          </a:p>
        </p:txBody>
      </p:sp>
    </p:spTree>
    <p:extLst>
      <p:ext uri="{BB962C8B-B14F-4D97-AF65-F5344CB8AC3E}">
        <p14:creationId xmlns:p14="http://schemas.microsoft.com/office/powerpoint/2010/main" val="4135160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72C98D-9640-45B0-8BC8-9CAFDBD3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3: Ruimte geven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08E9E3-D3C7-4D06-B7F0-B7956F98C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Laat de boodschap even inwerken. Zorg voor een stilte.</a:t>
            </a:r>
          </a:p>
          <a:p>
            <a:r>
              <a:rPr lang="nl-NL" dirty="0"/>
              <a:t>Laat merken dat emoties er mogen zijn.</a:t>
            </a:r>
          </a:p>
          <a:p>
            <a:r>
              <a:rPr lang="nl-NL" dirty="0"/>
              <a:t>Luister actief, houdt oogcontact, stel openvragen, maar beperk wel je vragen. </a:t>
            </a:r>
          </a:p>
          <a:p>
            <a:r>
              <a:rPr lang="nl-NL" dirty="0"/>
              <a:t>Geef ruimte aan de ontvanger.</a:t>
            </a:r>
          </a:p>
        </p:txBody>
      </p:sp>
    </p:spTree>
    <p:extLst>
      <p:ext uri="{BB962C8B-B14F-4D97-AF65-F5344CB8AC3E}">
        <p14:creationId xmlns:p14="http://schemas.microsoft.com/office/powerpoint/2010/main" val="3310267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192CC-DD37-42AA-9D52-32922D72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4:</a:t>
            </a:r>
            <a:br>
              <a:rPr lang="nl-NL" dirty="0"/>
            </a:br>
            <a:r>
              <a:rPr lang="nl-NL" dirty="0"/>
              <a:t>Netjes afronden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4633D8-9256-4E73-95C5-85EC2279A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Zorg dat het gesprek niet te lang wordt.</a:t>
            </a:r>
          </a:p>
          <a:p>
            <a:r>
              <a:rPr lang="nl-NL" dirty="0"/>
              <a:t>Vat het gesprek kort samen en vraag of het duidelijk was/ er nog vragen zijn.</a:t>
            </a:r>
          </a:p>
          <a:p>
            <a:r>
              <a:rPr lang="nl-NL" dirty="0"/>
              <a:t>Geef aan waar de ontvanger terecht kan met vragen of de nodige opvang.</a:t>
            </a:r>
          </a:p>
          <a:p>
            <a:r>
              <a:rPr lang="nl-NL" dirty="0"/>
              <a:t>Plan een eventueel vervolggesprek in. Voor hoe nu verder?</a:t>
            </a:r>
          </a:p>
          <a:p>
            <a:r>
              <a:rPr lang="nl-NL" dirty="0"/>
              <a:t>Zorg dat de ontvanger niet overstuur achterlaat/ de deur uit stuurt. </a:t>
            </a:r>
          </a:p>
        </p:txBody>
      </p:sp>
    </p:spTree>
    <p:extLst>
      <p:ext uri="{BB962C8B-B14F-4D97-AF65-F5344CB8AC3E}">
        <p14:creationId xmlns:p14="http://schemas.microsoft.com/office/powerpoint/2010/main" val="3455845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2E05D-7CC5-4476-B089-92AFB814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 behaald?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CBB78F-A909-48B4-92CD-1B09610BB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cs typeface="Arial" panose="020B0604020202020204"/>
              </a:rPr>
              <a:t>Ik kan aan het eind van deze les vier </a:t>
            </a:r>
            <a:r>
              <a:rPr lang="nl-NL" i="1" dirty="0" err="1">
                <a:cs typeface="Arial" panose="020B0604020202020204"/>
              </a:rPr>
              <a:t>don'ts</a:t>
            </a:r>
            <a:r>
              <a:rPr lang="nl-NL" i="1" dirty="0">
                <a:cs typeface="Arial" panose="020B0604020202020204"/>
              </a:rPr>
              <a:t> </a:t>
            </a:r>
            <a:r>
              <a:rPr lang="nl-NL" dirty="0">
                <a:cs typeface="Arial" panose="020B0604020202020204"/>
              </a:rPr>
              <a:t>bij het voeren van een slechtnieuwsgesprek benoemen.</a:t>
            </a:r>
            <a:endParaRPr lang="nl-NL" dirty="0">
              <a:solidFill>
                <a:srgbClr val="010000"/>
              </a:solidFill>
              <a:cs typeface="Arial"/>
            </a:endParaRPr>
          </a:p>
          <a:p>
            <a:r>
              <a:rPr lang="nl-NL" dirty="0">
                <a:cs typeface="Arial" panose="020B0604020202020204"/>
              </a:rPr>
              <a:t>Ik kan aan het eind van deze les vier belangrijke stappen die we behandeld hebben, in juiste volgorde benoemen.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8158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4E2CA-32AC-4A9F-85AC-059300DE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0C454A-7E99-45EB-A997-84CF5F348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Lesweek 4</a:t>
            </a:r>
            <a:r>
              <a:rPr lang="nl-NL"/>
              <a:t>: Crisisinterventies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006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B210E9-2895-4D73-B161-C2DAEEDAF2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Afstudeerproject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5D033AB-6838-40AB-AA28-B9C580121F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MZ/SW</a:t>
            </a:r>
          </a:p>
        </p:txBody>
      </p:sp>
    </p:spTree>
    <p:extLst>
      <p:ext uri="{BB962C8B-B14F-4D97-AF65-F5344CB8AC3E}">
        <p14:creationId xmlns:p14="http://schemas.microsoft.com/office/powerpoint/2010/main" val="114855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730EF-DC00-4A14-865C-20CF1E815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ver is iedereen?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B021DF-F04F-4AB2-85A6-1CA63975D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gaat het met oriënteren en plannen maken?</a:t>
            </a:r>
          </a:p>
          <a:p>
            <a:r>
              <a:rPr lang="nl-NL" dirty="0"/>
              <a:t>Zijn de duo’s al bekend en degenen die alleen werken?</a:t>
            </a:r>
          </a:p>
          <a:p>
            <a:r>
              <a:rPr lang="nl-NL" dirty="0"/>
              <a:t>Hoe gaat het contact met je </a:t>
            </a:r>
            <a:r>
              <a:rPr lang="nl-NL" dirty="0" err="1"/>
              <a:t>critical</a:t>
            </a:r>
            <a:r>
              <a:rPr lang="nl-NL" dirty="0"/>
              <a:t> </a:t>
            </a:r>
            <a:r>
              <a:rPr lang="nl-NL" dirty="0" err="1"/>
              <a:t>friend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635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6EA037-0158-4E8F-B8FB-2BFF08EC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 twee weken pitchen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8317A9-157E-4154-A075-A59CF5487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Jullie gaan tijdens de fysieke lessen je plannen/ideeën pitchen.</a:t>
            </a:r>
          </a:p>
          <a:p>
            <a:r>
              <a:rPr lang="nl-NL" dirty="0"/>
              <a:t>Dus wat is je plan? Waarom kies je hiervoor (het doel)? Hoe zie je het voor je? Hoe ga je dit uitvoeren? Wat komt daar allemaal bij kijken?</a:t>
            </a:r>
          </a:p>
          <a:p>
            <a:r>
              <a:rPr lang="nl-NL" dirty="0"/>
              <a:t>Je mag één, max. twee dia’s van een PowerPoint gebruiken of een ander document om je Pitch visueel toe te lichten.</a:t>
            </a:r>
          </a:p>
          <a:p>
            <a:r>
              <a:rPr lang="nl-NL" dirty="0"/>
              <a:t>Je pitch duurt max 5 minuten, je vraagt binnen die tijd feedback aan je klasgenoten. </a:t>
            </a:r>
          </a:p>
          <a:p>
            <a:r>
              <a:rPr lang="nl-NL" dirty="0"/>
              <a:t>Als klasgenoot stel je kritische vragen aan degene die </a:t>
            </a:r>
            <a:r>
              <a:rPr lang="nl-NL" dirty="0" err="1"/>
              <a:t>pitcht</a:t>
            </a:r>
            <a:r>
              <a:rPr lang="nl-N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770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62903-43CB-41D1-9418-675C433BD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985D44-E025-44C3-B58B-BFEA2F691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Nog andere vragen over afstudeerproject?</a:t>
            </a:r>
          </a:p>
        </p:txBody>
      </p:sp>
    </p:spTree>
    <p:extLst>
      <p:ext uri="{BB962C8B-B14F-4D97-AF65-F5344CB8AC3E}">
        <p14:creationId xmlns:p14="http://schemas.microsoft.com/office/powerpoint/2010/main" val="97551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9CFC0-9F0F-4F43-9FBA-B620F263C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Slechtnieuwsgesprek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0D6754D-DDA2-40A4-8180-F2DD4DB8C3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Lesweek 3</a:t>
            </a:r>
          </a:p>
        </p:txBody>
      </p:sp>
    </p:spTree>
    <p:extLst>
      <p:ext uri="{BB962C8B-B14F-4D97-AF65-F5344CB8AC3E}">
        <p14:creationId xmlns:p14="http://schemas.microsoft.com/office/powerpoint/2010/main" val="1108174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A96D37-F76E-4E4B-A737-82FE7143C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10F717-6539-462F-BA74-AD01511BD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  <a:p>
            <a:r>
              <a:rPr lang="nl-NL" dirty="0"/>
              <a:t>Wat is een slechtnieuwsgesprek?</a:t>
            </a:r>
          </a:p>
          <a:p>
            <a:r>
              <a:rPr lang="nl-NL" dirty="0"/>
              <a:t>Aandachtspunten bij voeren van slechtnieuwsgesprek</a:t>
            </a:r>
          </a:p>
        </p:txBody>
      </p:sp>
    </p:spTree>
    <p:extLst>
      <p:ext uri="{BB962C8B-B14F-4D97-AF65-F5344CB8AC3E}">
        <p14:creationId xmlns:p14="http://schemas.microsoft.com/office/powerpoint/2010/main" val="3469957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2573D-F432-4F02-A1D1-13B78C92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D67383-6F68-4648-A09D-5BEE1800A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cs typeface="Arial" panose="020B0604020202020204"/>
              </a:rPr>
              <a:t>Ik kan aan het eind van deze les vier </a:t>
            </a:r>
            <a:r>
              <a:rPr lang="nl-NL" i="1" dirty="0" err="1">
                <a:cs typeface="Arial" panose="020B0604020202020204"/>
              </a:rPr>
              <a:t>don'ts</a:t>
            </a:r>
            <a:r>
              <a:rPr lang="nl-NL" i="1" dirty="0">
                <a:cs typeface="Arial" panose="020B0604020202020204"/>
              </a:rPr>
              <a:t> </a:t>
            </a:r>
            <a:r>
              <a:rPr lang="nl-NL" dirty="0">
                <a:cs typeface="Arial" panose="020B0604020202020204"/>
              </a:rPr>
              <a:t>bij het voeren van een slechtnieuwsgesprek benoemen.</a:t>
            </a:r>
            <a:endParaRPr lang="nl-NL" dirty="0">
              <a:solidFill>
                <a:srgbClr val="010000"/>
              </a:solidFill>
              <a:cs typeface="Arial"/>
            </a:endParaRPr>
          </a:p>
          <a:p>
            <a:r>
              <a:rPr lang="nl-NL" dirty="0">
                <a:cs typeface="Arial" panose="020B0604020202020204"/>
              </a:rPr>
              <a:t>Ik kan aan het eind van deze les vier belangrijke stappen die we behandeld hebben, in juiste volgorde benoemen.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0604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6FDEF-7443-43A8-9BA6-B259C870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Wat is een slechtnieuwsgesprek?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2F82C5-DEEA-4314-8344-57520DD0F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Elk gesprek dat voor jouw gesprekspartner als slechtnieuws kan worden ontvangen, is al een slechtnieuwsgesprek. </a:t>
            </a:r>
          </a:p>
          <a:p>
            <a:r>
              <a:rPr lang="nl-NL" dirty="0"/>
              <a:t>Voorbeelden?</a:t>
            </a:r>
          </a:p>
        </p:txBody>
      </p:sp>
    </p:spTree>
    <p:extLst>
      <p:ext uri="{BB962C8B-B14F-4D97-AF65-F5344CB8AC3E}">
        <p14:creationId xmlns:p14="http://schemas.microsoft.com/office/powerpoint/2010/main" val="287614904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C0A2135D24748A826BF86DDB6171D" ma:contentTypeVersion="9" ma:contentTypeDescription="Een nieuw document maken." ma:contentTypeScope="" ma:versionID="2398ac0988d1926cf0501d2d83ebcf13">
  <xsd:schema xmlns:xsd="http://www.w3.org/2001/XMLSchema" xmlns:xs="http://www.w3.org/2001/XMLSchema" xmlns:p="http://schemas.microsoft.com/office/2006/metadata/properties" xmlns:ns2="a56c3d00-5de7-48d5-ab4c-fdc358b883d4" xmlns:ns3="6c60a613-874c-4135-9c0c-908833996ac5" targetNamespace="http://schemas.microsoft.com/office/2006/metadata/properties" ma:root="true" ma:fieldsID="19a4a3d8acbbc66bb41c01e43c24a05b" ns2:_="" ns3:_="">
    <xsd:import namespace="a56c3d00-5de7-48d5-ab4c-fdc358b883d4"/>
    <xsd:import namespace="6c60a613-874c-4135-9c0c-908833996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3d00-5de7-48d5-ab4c-fdc358b88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a613-874c-4135-9c0c-908833996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8110CB-3937-47F4-8E6F-CE86B98E6FF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98C8F88-ECFB-432B-A53A-D21E2A0742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45F59-E0E2-468F-A7F3-6F3060C7A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3d00-5de7-48d5-ab4c-fdc358b883d4"/>
    <ds:schemaRef ds:uri="6c60a613-874c-4135-9c0c-908833996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136</TotalTime>
  <Words>637</Words>
  <Application>Microsoft Office PowerPoint</Application>
  <PresentationFormat>Breedbeeld</PresentationFormat>
  <Paragraphs>64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Calibri Light</vt:lpstr>
      <vt:lpstr>Rockwell</vt:lpstr>
      <vt:lpstr>Wingdings</vt:lpstr>
      <vt:lpstr>Atlas</vt:lpstr>
      <vt:lpstr>Online-les week 3</vt:lpstr>
      <vt:lpstr>Afstudeerproject</vt:lpstr>
      <vt:lpstr>Hoe ver is iedereen?</vt:lpstr>
      <vt:lpstr>Over twee weken pitchen</vt:lpstr>
      <vt:lpstr>Vragen?</vt:lpstr>
      <vt:lpstr>Slechtnieuwsgesprek</vt:lpstr>
      <vt:lpstr>Programma</vt:lpstr>
      <vt:lpstr>Leerdoelen</vt:lpstr>
      <vt:lpstr>Wat is een slechtnieuwsgesprek?</vt:lpstr>
      <vt:lpstr>Aandachtspunten de don’ts </vt:lpstr>
      <vt:lpstr>Aandachtspunten de do’s</vt:lpstr>
      <vt:lpstr>Stap 1: goed voorbereiden</vt:lpstr>
      <vt:lpstr>Stap 2: Snel en duidelijk </vt:lpstr>
      <vt:lpstr>Stap 3: Ruimte geven</vt:lpstr>
      <vt:lpstr>Stap 4: Netjes afronden</vt:lpstr>
      <vt:lpstr>Leerdoelen behaald? 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Slechtnieuwsgesprek</dc:title>
  <dc:creator>Anne Emmelkamp</dc:creator>
  <cp:lastModifiedBy>Tessa Heeringa - Boer</cp:lastModifiedBy>
  <cp:revision>5</cp:revision>
  <dcterms:created xsi:type="dcterms:W3CDTF">2021-02-25T16:42:51Z</dcterms:created>
  <dcterms:modified xsi:type="dcterms:W3CDTF">2021-03-09T10:41:06Z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0x01010063AC0A2135D24748A826BF86DDB6171D</vt:lpwstr>
  </property>
</Properties>
</file>